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9" r:id="rId3"/>
    <p:sldId id="280" r:id="rId4"/>
    <p:sldId id="281" r:id="rId5"/>
    <p:sldId id="264" r:id="rId6"/>
    <p:sldId id="285" r:id="rId7"/>
    <p:sldId id="282" r:id="rId8"/>
    <p:sldId id="283" r:id="rId9"/>
    <p:sldId id="284" r:id="rId10"/>
    <p:sldId id="286" r:id="rId11"/>
    <p:sldId id="287" r:id="rId12"/>
    <p:sldId id="276" r:id="rId13"/>
    <p:sldId id="277"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82" d="100"/>
          <a:sy n="82" d="100"/>
        </p:scale>
        <p:origin x="629"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4/24/2024</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CADD68-D2B2-AE18-1DC3-ADAACCAD88C2}"/>
              </a:ext>
            </a:extLst>
          </p:cNvPr>
          <p:cNvPicPr>
            <a:picLocks noChangeAspect="1"/>
          </p:cNvPicPr>
          <p:nvPr/>
        </p:nvPicPr>
        <p:blipFill>
          <a:blip r:embed="rId2"/>
          <a:stretch>
            <a:fillRect/>
          </a:stretch>
        </p:blipFill>
        <p:spPr>
          <a:xfrm>
            <a:off x="3972560" y="210446"/>
            <a:ext cx="5019039" cy="1548179"/>
          </a:xfrm>
          <a:prstGeom prst="rect">
            <a:avLst/>
          </a:prstGeom>
        </p:spPr>
      </p:pic>
      <p:sp>
        <p:nvSpPr>
          <p:cNvPr id="5" name="Title 4">
            <a:extLst>
              <a:ext uri="{FF2B5EF4-FFF2-40B4-BE49-F238E27FC236}">
                <a16:creationId xmlns:a16="http://schemas.microsoft.com/office/drawing/2014/main" id="{B2CD46C5-3D3F-E685-5B9A-EFDC4C32D461}"/>
              </a:ext>
            </a:extLst>
          </p:cNvPr>
          <p:cNvSpPr>
            <a:spLocks noGrp="1"/>
          </p:cNvSpPr>
          <p:nvPr>
            <p:ph type="title"/>
          </p:nvPr>
        </p:nvSpPr>
        <p:spPr>
          <a:xfrm>
            <a:off x="2888316" y="2571430"/>
            <a:ext cx="7187526" cy="986431"/>
          </a:xfrm>
        </p:spPr>
        <p:txBody>
          <a:bodyPr>
            <a:noAutofit/>
          </a:bodyPr>
          <a:lstStyle/>
          <a:p>
            <a:r>
              <a:rPr lang="en-US" sz="2400" b="1" dirty="0">
                <a:latin typeface="Arial" panose="020B0604020202020204" pitchFamily="34" charset="0"/>
                <a:cs typeface="Arial" panose="020B0604020202020204" pitchFamily="34" charset="0"/>
              </a:rPr>
              <a:t>IOT BASED VISITOR SENSING DOOR WELCOME MAT</a:t>
            </a:r>
            <a:endParaRPr lang="en-IN" sz="2400" b="1" dirty="0">
              <a:latin typeface="Arial" panose="020B0604020202020204" pitchFamily="34" charset="0"/>
              <a:cs typeface="Arial" panose="020B0604020202020204" pitchFamily="34" charset="0"/>
            </a:endParaRPr>
          </a:p>
        </p:txBody>
      </p:sp>
      <p:sp>
        <p:nvSpPr>
          <p:cNvPr id="8" name="Text Placeholder 7">
            <a:extLst>
              <a:ext uri="{FF2B5EF4-FFF2-40B4-BE49-F238E27FC236}">
                <a16:creationId xmlns:a16="http://schemas.microsoft.com/office/drawing/2014/main" id="{39098AA0-1164-E749-B682-E7FC986323D2}"/>
              </a:ext>
            </a:extLst>
          </p:cNvPr>
          <p:cNvSpPr>
            <a:spLocks noGrp="1"/>
          </p:cNvSpPr>
          <p:nvPr>
            <p:ph type="body" sz="quarter" idx="3"/>
          </p:nvPr>
        </p:nvSpPr>
        <p:spPr>
          <a:xfrm>
            <a:off x="7762682" y="4768698"/>
            <a:ext cx="3079490" cy="576262"/>
          </a:xfrm>
        </p:spPr>
        <p:txBody>
          <a:bodyPr/>
          <a:lstStyle/>
          <a:p>
            <a:r>
              <a:rPr lang="en-US" sz="2400" b="1" dirty="0">
                <a:solidFill>
                  <a:schemeClr val="tx1"/>
                </a:solidFill>
              </a:rPr>
              <a:t>BY:</a:t>
            </a:r>
          </a:p>
          <a:p>
            <a:r>
              <a:rPr lang="en-US" sz="2400" b="1">
                <a:solidFill>
                  <a:schemeClr val="tx1"/>
                </a:solidFill>
              </a:rPr>
              <a:t>    SANCHANA SRI S</a:t>
            </a:r>
            <a:endParaRPr lang="en-US" sz="2400" b="1" dirty="0">
              <a:solidFill>
                <a:schemeClr val="tx1"/>
              </a:solidFill>
            </a:endParaRPr>
          </a:p>
        </p:txBody>
      </p:sp>
      <p:pic>
        <p:nvPicPr>
          <p:cNvPr id="10" name="Picture 9">
            <a:extLst>
              <a:ext uri="{FF2B5EF4-FFF2-40B4-BE49-F238E27FC236}">
                <a16:creationId xmlns:a16="http://schemas.microsoft.com/office/drawing/2014/main" id="{7FD8FBB2-5B29-422B-B8DF-81CD6BD3730C}"/>
              </a:ext>
            </a:extLst>
          </p:cNvPr>
          <p:cNvPicPr>
            <a:picLocks noChangeAspect="1"/>
          </p:cNvPicPr>
          <p:nvPr/>
        </p:nvPicPr>
        <p:blipFill rotWithShape="1">
          <a:blip r:embed="rId3"/>
          <a:srcRect/>
          <a:stretch/>
        </p:blipFill>
        <p:spPr>
          <a:xfrm>
            <a:off x="9350645" y="59739"/>
            <a:ext cx="2394315" cy="1809702"/>
          </a:xfrm>
          <a:prstGeom prst="rect">
            <a:avLst/>
          </a:prstGeom>
        </p:spPr>
      </p:pic>
      <p:pic>
        <p:nvPicPr>
          <p:cNvPr id="2" name="Picture 1">
            <a:extLst>
              <a:ext uri="{FF2B5EF4-FFF2-40B4-BE49-F238E27FC236}">
                <a16:creationId xmlns:a16="http://schemas.microsoft.com/office/drawing/2014/main" id="{3F8D7BE2-64CE-190E-6138-13F887FDFE26}"/>
              </a:ext>
            </a:extLst>
          </p:cNvPr>
          <p:cNvPicPr>
            <a:picLocks noChangeAspect="1"/>
          </p:cNvPicPr>
          <p:nvPr/>
        </p:nvPicPr>
        <p:blipFill rotWithShape="1">
          <a:blip r:embed="rId4"/>
          <a:srcRect l="11283" r="15852"/>
          <a:stretch/>
        </p:blipFill>
        <p:spPr>
          <a:xfrm>
            <a:off x="1684065" y="210446"/>
            <a:ext cx="1929449" cy="1548179"/>
          </a:xfrm>
          <a:prstGeom prst="rect">
            <a:avLst/>
          </a:prstGeom>
        </p:spPr>
      </p:pic>
    </p:spTree>
    <p:extLst>
      <p:ext uri="{BB962C8B-B14F-4D97-AF65-F5344CB8AC3E}">
        <p14:creationId xmlns:p14="http://schemas.microsoft.com/office/powerpoint/2010/main" val="16460858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EEF9C-0853-136C-EAF9-E11653D3CAD5}"/>
              </a:ext>
            </a:extLst>
          </p:cNvPr>
          <p:cNvSpPr>
            <a:spLocks noGrp="1"/>
          </p:cNvSpPr>
          <p:nvPr>
            <p:ph type="title"/>
          </p:nvPr>
        </p:nvSpPr>
        <p:spPr>
          <a:xfrm>
            <a:off x="3632674" y="762000"/>
            <a:ext cx="5620384" cy="970280"/>
          </a:xfrm>
        </p:spPr>
        <p:txBody>
          <a:bodyPr>
            <a:normAutofit/>
          </a:bodyPr>
          <a:lstStyle/>
          <a:p>
            <a:r>
              <a:rPr lang="en-US" sz="3600" dirty="0">
                <a:latin typeface="Times New Roman" panose="02020603050405020304" pitchFamily="18" charset="0"/>
                <a:cs typeface="Times New Roman" panose="02020603050405020304" pitchFamily="18" charset="0"/>
              </a:rPr>
              <a:t>WORKING PRINCIPLE</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01FC14E-E03D-7B43-7FE2-EA05BB1EF4AA}"/>
              </a:ext>
            </a:extLst>
          </p:cNvPr>
          <p:cNvSpPr>
            <a:spLocks noGrp="1"/>
          </p:cNvSpPr>
          <p:nvPr>
            <p:ph idx="1"/>
          </p:nvPr>
        </p:nvSpPr>
        <p:spPr>
          <a:xfrm>
            <a:off x="1657030" y="1879599"/>
            <a:ext cx="10018713" cy="4216401"/>
          </a:xfrm>
        </p:spPr>
        <p:txBody>
          <a:bodyPr/>
          <a:lstStyle/>
          <a:p>
            <a:pPr marL="0" indent="0" algn="just">
              <a:lnSpc>
                <a:spcPct val="150000"/>
              </a:lnSpc>
              <a:buNone/>
            </a:pPr>
            <a:r>
              <a:rPr lang="en-US" dirty="0">
                <a:effectLst/>
                <a:latin typeface="Times New Roman" panose="02020603050405020304" pitchFamily="18" charset="0"/>
                <a:ea typeface="Times New Roman" panose="02020603050405020304" pitchFamily="18" charset="0"/>
              </a:rPr>
              <a:t>	In this IOT based visitor sensing door mat, we have considered the project which notifies you when any guest or visitor steps(cross over) the door mat .For this purpose we here use PIR sensor that sense infrared ray in order to sense the human. Which then alerts the user by sending a notification. The PIR sensor sense the human infrared ray and sends the notification to the user’s mobile phone through IOT module(Node </a:t>
            </a:r>
            <a:r>
              <a:rPr lang="en-US" dirty="0" err="1">
                <a:effectLst/>
                <a:latin typeface="Times New Roman" panose="02020603050405020304" pitchFamily="18" charset="0"/>
                <a:ea typeface="Times New Roman" panose="02020603050405020304" pitchFamily="18" charset="0"/>
              </a:rPr>
              <a:t>mcu</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794267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C91FA78-F40F-F0BA-446A-44A4589DD3BE}"/>
              </a:ext>
            </a:extLst>
          </p:cNvPr>
          <p:cNvPicPr>
            <a:picLocks noGrp="1" noChangeAspect="1"/>
          </p:cNvPicPr>
          <p:nvPr>
            <p:ph idx="1"/>
          </p:nvPr>
        </p:nvPicPr>
        <p:blipFill>
          <a:blip r:embed="rId2"/>
          <a:stretch>
            <a:fillRect/>
          </a:stretch>
        </p:blipFill>
        <p:spPr>
          <a:xfrm>
            <a:off x="1554480" y="1214120"/>
            <a:ext cx="6248400" cy="4429760"/>
          </a:xfrm>
          <a:prstGeom prst="rect">
            <a:avLst/>
          </a:prstGeom>
        </p:spPr>
      </p:pic>
      <p:pic>
        <p:nvPicPr>
          <p:cNvPr id="6" name="Picture 5">
            <a:extLst>
              <a:ext uri="{FF2B5EF4-FFF2-40B4-BE49-F238E27FC236}">
                <a16:creationId xmlns:a16="http://schemas.microsoft.com/office/drawing/2014/main" id="{379EB9E6-1BF6-9D2A-33F7-A10839652D36}"/>
              </a:ext>
            </a:extLst>
          </p:cNvPr>
          <p:cNvPicPr>
            <a:picLocks noChangeAspect="1"/>
          </p:cNvPicPr>
          <p:nvPr/>
        </p:nvPicPr>
        <p:blipFill>
          <a:blip r:embed="rId3"/>
          <a:stretch>
            <a:fillRect/>
          </a:stretch>
        </p:blipFill>
        <p:spPr>
          <a:xfrm>
            <a:off x="8331200" y="121920"/>
            <a:ext cx="3322320" cy="6319520"/>
          </a:xfrm>
          <a:prstGeom prst="rect">
            <a:avLst/>
          </a:prstGeom>
        </p:spPr>
      </p:pic>
    </p:spTree>
    <p:extLst>
      <p:ext uri="{BB962C8B-B14F-4D97-AF65-F5344CB8AC3E}">
        <p14:creationId xmlns:p14="http://schemas.microsoft.com/office/powerpoint/2010/main" val="2955977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4E528-F27F-E8FD-4A90-205AA4AFA686}"/>
              </a:ext>
            </a:extLst>
          </p:cNvPr>
          <p:cNvSpPr>
            <a:spLocks noGrp="1"/>
          </p:cNvSpPr>
          <p:nvPr>
            <p:ph type="title"/>
          </p:nvPr>
        </p:nvSpPr>
        <p:spPr>
          <a:xfrm>
            <a:off x="1433509" y="147320"/>
            <a:ext cx="10018713" cy="1290320"/>
          </a:xfrm>
        </p:spPr>
        <p:txBody>
          <a:bodyPr>
            <a:normAutofit/>
          </a:bodyPr>
          <a:lstStyle/>
          <a:p>
            <a:r>
              <a:rPr lang="en-US" sz="3600" dirty="0">
                <a:latin typeface="Times New Roman" panose="02020603050405020304" pitchFamily="18" charset="0"/>
                <a:cs typeface="Times New Roman" panose="02020603050405020304" pitchFamily="18" charset="0"/>
              </a:rPr>
              <a:t>CONCLUSION</a:t>
            </a:r>
            <a:endParaRPr lang="en-IN"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117D6363-AA08-83E8-27A1-070CE1E042DE}"/>
              </a:ext>
            </a:extLst>
          </p:cNvPr>
          <p:cNvSpPr>
            <a:spLocks noGrp="1"/>
          </p:cNvSpPr>
          <p:nvPr>
            <p:ph idx="1"/>
          </p:nvPr>
        </p:nvSpPr>
        <p:spPr>
          <a:xfrm>
            <a:off x="1707830" y="629921"/>
            <a:ext cx="10018713" cy="5079999"/>
          </a:xfrm>
        </p:spPr>
        <p:txBody>
          <a:bodyPr>
            <a:normAutofit/>
          </a:bodyPr>
          <a:lstStyle/>
          <a:p>
            <a:pPr marL="0" indent="0" algn="just">
              <a:lnSpc>
                <a:spcPct val="150000"/>
              </a:lnSpc>
              <a:buNone/>
            </a:pPr>
            <a:r>
              <a:rPr lang="en-GB" dirty="0">
                <a:effectLst/>
                <a:latin typeface="Times New Roman" panose="02020603050405020304" pitchFamily="18" charset="0"/>
                <a:ea typeface="Times New Roman" panose="02020603050405020304" pitchFamily="18" charset="0"/>
              </a:rPr>
              <a:t>	This project is the solution to help the people from theft and robbery. This system will alert the people by using notification when the stranger tries to enter the home</a:t>
            </a:r>
            <a:r>
              <a:rPr lang="en-US" dirty="0">
                <a:effectLst/>
                <a:latin typeface="Times New Roman" panose="02020603050405020304" pitchFamily="18" charset="0"/>
                <a:ea typeface="Times New Roman" panose="02020603050405020304" pitchFamily="18" charset="0"/>
              </a:rPr>
              <a:t> .</a:t>
            </a:r>
            <a:r>
              <a:rPr lang="en-GB" dirty="0">
                <a:effectLst/>
                <a:latin typeface="Times New Roman" panose="02020603050405020304" pitchFamily="18" charset="0"/>
                <a:ea typeface="Times New Roman" panose="02020603050405020304" pitchFamily="18" charset="0"/>
              </a:rPr>
              <a:t>This IOT based visitor sensing door welcome mat is the device when a stranger tries to attempt the house it will send a notification to user and by using this system we can help the society from thieves</a:t>
            </a:r>
            <a:r>
              <a:rPr lang="en-US" dirty="0">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0" indent="0" algn="just">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2510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CC9D9-3885-2398-5AE7-3A9EA9EE4ED4}"/>
              </a:ext>
            </a:extLst>
          </p:cNvPr>
          <p:cNvSpPr>
            <a:spLocks noGrp="1"/>
          </p:cNvSpPr>
          <p:nvPr>
            <p:ph type="title"/>
          </p:nvPr>
        </p:nvSpPr>
        <p:spPr>
          <a:xfrm>
            <a:off x="1291271" y="198120"/>
            <a:ext cx="10018713" cy="868680"/>
          </a:xfrm>
        </p:spPr>
        <p:txBody>
          <a:bodyPr>
            <a:normAutofit/>
          </a:bodyPr>
          <a:lstStyle/>
          <a:p>
            <a:r>
              <a:rPr lang="en-US" sz="3600" dirty="0">
                <a:latin typeface="Times New Roman" panose="02020603050405020304" pitchFamily="18" charset="0"/>
                <a:cs typeface="Times New Roman" panose="02020603050405020304" pitchFamily="18" charset="0"/>
              </a:rPr>
              <a:t>REFERENCES</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3E78E2B-15D9-9950-D411-18371843C516}"/>
              </a:ext>
            </a:extLst>
          </p:cNvPr>
          <p:cNvSpPr>
            <a:spLocks noGrp="1"/>
          </p:cNvSpPr>
          <p:nvPr>
            <p:ph idx="1"/>
          </p:nvPr>
        </p:nvSpPr>
        <p:spPr>
          <a:xfrm>
            <a:off x="1687510" y="965200"/>
            <a:ext cx="10018713" cy="5466080"/>
          </a:xfrm>
        </p:spPr>
        <p:txBody>
          <a:bodyPr>
            <a:normAutofit fontScale="85000" lnSpcReduction="10000"/>
          </a:bodyPr>
          <a:lstStyle/>
          <a:p>
            <a:pPr marL="0" indent="0" algn="just">
              <a:lnSpc>
                <a:spcPct val="120000"/>
              </a:lnSpc>
              <a:buNone/>
            </a:pPr>
            <a:r>
              <a:rPr lang="en-IN" dirty="0">
                <a:latin typeface="Times New Roman" panose="02020603050405020304" pitchFamily="18" charset="0"/>
                <a:cs typeface="Times New Roman" panose="02020603050405020304" pitchFamily="18" charset="0"/>
              </a:rPr>
              <a:t>[</a:t>
            </a:r>
            <a:r>
              <a:rPr lang="en-IN" sz="2200" dirty="0">
                <a:latin typeface="Times New Roman" panose="02020603050405020304" pitchFamily="18" charset="0"/>
                <a:cs typeface="Times New Roman" panose="02020603050405020304" pitchFamily="18" charset="0"/>
              </a:rPr>
              <a:t>1].</a:t>
            </a:r>
            <a:r>
              <a:rPr lang="en-US" sz="2200" dirty="0">
                <a:effectLst/>
                <a:latin typeface="Times New Roman" panose="02020603050405020304" pitchFamily="18" charset="0"/>
                <a:ea typeface="Times New Roman" panose="02020603050405020304" pitchFamily="18" charset="0"/>
              </a:rPr>
              <a:t> </a:t>
            </a:r>
            <a:r>
              <a:rPr lang="en-US" sz="2600" dirty="0">
                <a:effectLst/>
                <a:latin typeface="Times New Roman" panose="02020603050405020304" pitchFamily="18" charset="0"/>
                <a:ea typeface="Times New Roman" panose="02020603050405020304" pitchFamily="18" charset="0"/>
              </a:rPr>
              <a:t>Akhil Menon, Prashant Singh, Pramit Yadav Preeti </a:t>
            </a:r>
            <a:r>
              <a:rPr lang="en-US" sz="2600" dirty="0" err="1">
                <a:effectLst/>
                <a:latin typeface="Times New Roman" panose="02020603050405020304" pitchFamily="18" charset="0"/>
                <a:ea typeface="Times New Roman" panose="02020603050405020304" pitchFamily="18" charset="0"/>
              </a:rPr>
              <a:t>Godabole</a:t>
            </a:r>
            <a:r>
              <a:rPr lang="en-US" sz="2600" dirty="0">
                <a:effectLst/>
                <a:latin typeface="Times New Roman" panose="02020603050405020304" pitchFamily="18" charset="0"/>
                <a:ea typeface="Times New Roman" panose="02020603050405020304" pitchFamily="18" charset="0"/>
              </a:rPr>
              <a:t>, "Communication over Internet and GSM using Smart Doorbell," IJSRD - International Journal for Scientific Research &amp; Development|, vol. 4, no. 1, 2016.</a:t>
            </a:r>
            <a:endParaRPr lang="en-IN" sz="2600" dirty="0">
              <a:latin typeface="Times New Roman" panose="02020603050405020304" pitchFamily="18" charset="0"/>
              <a:cs typeface="Times New Roman" panose="02020603050405020304" pitchFamily="18" charset="0"/>
            </a:endParaRPr>
          </a:p>
          <a:p>
            <a:pPr marL="0" indent="0" algn="just">
              <a:lnSpc>
                <a:spcPct val="120000"/>
              </a:lnSpc>
              <a:buNone/>
            </a:pPr>
            <a:r>
              <a:rPr lang="en-US" sz="2600" dirty="0">
                <a:latin typeface="Times New Roman" panose="02020603050405020304" pitchFamily="18" charset="0"/>
                <a:cs typeface="Times New Roman" panose="02020603050405020304" pitchFamily="18" charset="0"/>
              </a:rPr>
              <a:t>[2]. </a:t>
            </a:r>
            <a:r>
              <a:rPr lang="en-US" sz="2600" dirty="0" err="1">
                <a:effectLst/>
                <a:latin typeface="Times New Roman" panose="02020603050405020304" pitchFamily="18" charset="0"/>
                <a:ea typeface="Times New Roman" panose="02020603050405020304" pitchFamily="18" charset="0"/>
              </a:rPr>
              <a:t>Tolga</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Karalar</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Burak</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Sarp</a:t>
            </a:r>
            <a:r>
              <a:rPr lang="en-US" sz="2600" dirty="0">
                <a:effectLst/>
                <a:latin typeface="Times New Roman" panose="02020603050405020304" pitchFamily="18" charset="0"/>
                <a:ea typeface="Times New Roman" panose="02020603050405020304" pitchFamily="18" charset="0"/>
              </a:rPr>
              <a:t>, "Real Time Smart Door System for Home Security," International Journal of Scientific Research in Information Systems and Engineering (IJSRISE), vol. 1, no. 2, Dec 2015.</a:t>
            </a:r>
            <a:endParaRPr lang="en-IN" sz="2600" dirty="0">
              <a:effectLst/>
              <a:latin typeface="Times New Roman" panose="02020603050405020304" pitchFamily="18" charset="0"/>
              <a:ea typeface="Times New Roman" panose="02020603050405020304" pitchFamily="18" charset="0"/>
            </a:endParaRPr>
          </a:p>
          <a:p>
            <a:pPr marL="0" indent="0" algn="just">
              <a:lnSpc>
                <a:spcPct val="120000"/>
              </a:lnSpc>
              <a:buNone/>
            </a:pPr>
            <a:r>
              <a:rPr lang="en-IN" sz="2600" dirty="0">
                <a:latin typeface="Times New Roman" panose="02020603050405020304" pitchFamily="18" charset="0"/>
                <a:cs typeface="Times New Roman" panose="02020603050405020304" pitchFamily="18" charset="0"/>
              </a:rPr>
              <a:t>[3]. </a:t>
            </a:r>
            <a:r>
              <a:rPr lang="en-US" sz="2600" dirty="0">
                <a:effectLst/>
                <a:latin typeface="Times New Roman" panose="02020603050405020304" pitchFamily="18" charset="0"/>
                <a:ea typeface="Times New Roman" panose="02020603050405020304" pitchFamily="18" charset="0"/>
              </a:rPr>
              <a:t>E.M.C Wong, "A Phone-Based Remote Controller for Home and Office Automation," IEEE Transactions on Consumer Electronics, vol. 40, no. 1, pp. 28-34, Feb 1994.</a:t>
            </a:r>
            <a:endParaRPr lang="en-IN" sz="2600" dirty="0">
              <a:latin typeface="Times New Roman" panose="02020603050405020304" pitchFamily="18" charset="0"/>
              <a:cs typeface="Times New Roman" panose="02020603050405020304" pitchFamily="18" charset="0"/>
            </a:endParaRPr>
          </a:p>
          <a:p>
            <a:pPr marL="0" indent="0" algn="just">
              <a:lnSpc>
                <a:spcPct val="110000"/>
              </a:lnSpc>
              <a:buNone/>
            </a:pPr>
            <a:r>
              <a:rPr lang="en-IN" sz="2600" dirty="0">
                <a:latin typeface="Times New Roman" panose="02020603050405020304" pitchFamily="18" charset="0"/>
                <a:cs typeface="Times New Roman" panose="02020603050405020304" pitchFamily="18" charset="0"/>
              </a:rPr>
              <a:t>[4]. </a:t>
            </a:r>
            <a:r>
              <a:rPr lang="en-US" sz="2600" dirty="0">
                <a:effectLst/>
                <a:latin typeface="Times New Roman" panose="02020603050405020304" pitchFamily="18" charset="0"/>
                <a:ea typeface="Times New Roman" panose="02020603050405020304" pitchFamily="18" charset="0"/>
              </a:rPr>
              <a:t>Md. </a:t>
            </a:r>
            <a:r>
              <a:rPr lang="en-US" sz="2600" dirty="0" err="1">
                <a:effectLst/>
                <a:latin typeface="Times New Roman" panose="02020603050405020304" pitchFamily="18" charset="0"/>
                <a:ea typeface="Times New Roman" panose="02020603050405020304" pitchFamily="18" charset="0"/>
              </a:rPr>
              <a:t>Shiblee</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Nooman</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Srijon</a:t>
            </a:r>
            <a:r>
              <a:rPr lang="en-US" sz="2600" dirty="0">
                <a:effectLst/>
                <a:latin typeface="Times New Roman" panose="02020603050405020304" pitchFamily="18" charset="0"/>
                <a:ea typeface="Times New Roman" panose="02020603050405020304" pitchFamily="18" charset="0"/>
              </a:rPr>
              <a:t> Sarker Md. </a:t>
            </a:r>
            <a:r>
              <a:rPr lang="en-US" sz="2600" dirty="0" err="1">
                <a:effectLst/>
                <a:latin typeface="Times New Roman" panose="02020603050405020304" pitchFamily="18" charset="0"/>
                <a:ea typeface="Times New Roman" panose="02020603050405020304" pitchFamily="18" charset="0"/>
              </a:rPr>
              <a:t>Nasimuzzaman</a:t>
            </a:r>
            <a:r>
              <a:rPr lang="en-US" sz="2600" dirty="0">
                <a:effectLst/>
                <a:latin typeface="Times New Roman" panose="02020603050405020304" pitchFamily="18" charset="0"/>
                <a:ea typeface="Times New Roman" panose="02020603050405020304" pitchFamily="18" charset="0"/>
              </a:rPr>
              <a:t> Chowdhury, "Access Control of Door and Home Security by Raspberry Pi Through Internet," International Journal of Scientific &amp; Engineering Research, vol. 4, no. 11, Nov 2013.</a:t>
            </a:r>
            <a:endParaRPr lang="en-IN" sz="2600" dirty="0"/>
          </a:p>
        </p:txBody>
      </p:sp>
    </p:spTree>
    <p:extLst>
      <p:ext uri="{BB962C8B-B14F-4D97-AF65-F5344CB8AC3E}">
        <p14:creationId xmlns:p14="http://schemas.microsoft.com/office/powerpoint/2010/main" val="9968581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Content Placeholder 14">
            <a:extLst>
              <a:ext uri="{FF2B5EF4-FFF2-40B4-BE49-F238E27FC236}">
                <a16:creationId xmlns:a16="http://schemas.microsoft.com/office/drawing/2014/main" id="{5FCB7CE7-C780-A3C6-950A-C03ED0CE8ABC}"/>
              </a:ext>
            </a:extLst>
          </p:cNvPr>
          <p:cNvPicPr>
            <a:picLocks noGrp="1" noChangeAspect="1"/>
          </p:cNvPicPr>
          <p:nvPr>
            <p:ph sz="half" idx="4294967295"/>
          </p:nvPr>
        </p:nvPicPr>
        <p:blipFill>
          <a:blip r:embed="rId2"/>
          <a:stretch>
            <a:fillRect/>
          </a:stretch>
        </p:blipFill>
        <p:spPr>
          <a:xfrm>
            <a:off x="0" y="3335338"/>
            <a:ext cx="4894263" cy="2455862"/>
          </a:xfrm>
        </p:spPr>
      </p:pic>
      <p:pic>
        <p:nvPicPr>
          <p:cNvPr id="20" name="Picture 19">
            <a:extLst>
              <a:ext uri="{FF2B5EF4-FFF2-40B4-BE49-F238E27FC236}">
                <a16:creationId xmlns:a16="http://schemas.microsoft.com/office/drawing/2014/main" id="{7FA8C4D3-E638-4696-62EC-8ACA96F184F0}"/>
              </a:ext>
            </a:extLst>
          </p:cNvPr>
          <p:cNvPicPr>
            <a:picLocks noChangeAspect="1"/>
          </p:cNvPicPr>
          <p:nvPr/>
        </p:nvPicPr>
        <p:blipFill>
          <a:blip r:embed="rId3"/>
          <a:stretch>
            <a:fillRect/>
          </a:stretch>
        </p:blipFill>
        <p:spPr>
          <a:xfrm>
            <a:off x="2923430" y="478880"/>
            <a:ext cx="7617220" cy="5712915"/>
          </a:xfrm>
          <a:prstGeom prst="rect">
            <a:avLst/>
          </a:prstGeom>
        </p:spPr>
      </p:pic>
    </p:spTree>
    <p:extLst>
      <p:ext uri="{BB962C8B-B14F-4D97-AF65-F5344CB8AC3E}">
        <p14:creationId xmlns:p14="http://schemas.microsoft.com/office/powerpoint/2010/main" val="127976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1C236-D92A-47AE-DBFF-96D5135810E4}"/>
              </a:ext>
            </a:extLst>
          </p:cNvPr>
          <p:cNvSpPr>
            <a:spLocks noGrp="1"/>
          </p:cNvSpPr>
          <p:nvPr>
            <p:ph type="title"/>
          </p:nvPr>
        </p:nvSpPr>
        <p:spPr>
          <a:xfrm>
            <a:off x="2915920" y="213360"/>
            <a:ext cx="7256143" cy="1016000"/>
          </a:xfrm>
        </p:spPr>
        <p:txBody>
          <a:bodyPr>
            <a:normAutofit/>
          </a:bodyPr>
          <a:lstStyle/>
          <a:p>
            <a:r>
              <a:rPr lang="en-US" sz="3500" dirty="0">
                <a:latin typeface="Times New Roman" panose="02020603050405020304" pitchFamily="18" charset="0"/>
                <a:cs typeface="Times New Roman" panose="02020603050405020304" pitchFamily="18" charset="0"/>
              </a:rPr>
              <a:t>LIST OF CONTENTS</a:t>
            </a:r>
            <a:endParaRPr lang="en-IN" sz="35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C9AC44E-0638-3F0D-D5D1-D5E4794262A3}"/>
              </a:ext>
            </a:extLst>
          </p:cNvPr>
          <p:cNvSpPr>
            <a:spLocks noGrp="1"/>
          </p:cNvSpPr>
          <p:nvPr>
            <p:ph idx="1"/>
          </p:nvPr>
        </p:nvSpPr>
        <p:spPr>
          <a:xfrm>
            <a:off x="2265680" y="1508759"/>
            <a:ext cx="9196703" cy="4627881"/>
          </a:xfrm>
        </p:spPr>
        <p:txBody>
          <a:bodyPr>
            <a:normAutofit fontScale="32500" lnSpcReduction="20000"/>
          </a:bodyPr>
          <a:lstStyle/>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PROBLEM STATEMENT</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OBJECTIVE</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BLOCK DIAGRAM</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EXISTING SYSTEM</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PROPOSED SYSTEM</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COMPONENTS</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WORKING PRINCIPLE</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CONCLUSION</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REFERENCES</a:t>
            </a:r>
          </a:p>
          <a:p>
            <a:pPr marL="0" indent="0">
              <a:buNone/>
            </a:pPr>
            <a:endParaRPr lang="en-US" sz="2800"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782385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DFC2D-6F97-EE76-F99E-99145AD94CFB}"/>
              </a:ext>
            </a:extLst>
          </p:cNvPr>
          <p:cNvSpPr>
            <a:spLocks noGrp="1"/>
          </p:cNvSpPr>
          <p:nvPr>
            <p:ph type="title"/>
          </p:nvPr>
        </p:nvSpPr>
        <p:spPr>
          <a:xfrm>
            <a:off x="1535111" y="121920"/>
            <a:ext cx="10018713" cy="1234440"/>
          </a:xfrm>
        </p:spPr>
        <p:txBody>
          <a:bodyPr>
            <a:normAutofit/>
          </a:bodyPr>
          <a:lstStyle/>
          <a:p>
            <a:r>
              <a:rPr lang="en-US" sz="3600" dirty="0">
                <a:latin typeface="Times New Roman" panose="02020603050405020304" pitchFamily="18" charset="0"/>
                <a:cs typeface="Times New Roman" panose="02020603050405020304" pitchFamily="18" charset="0"/>
              </a:rPr>
              <a:t>INTRODUCTION</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5E550CE-011D-3111-EEC4-FBA1B94A6D25}"/>
              </a:ext>
            </a:extLst>
          </p:cNvPr>
          <p:cNvSpPr>
            <a:spLocks noGrp="1"/>
          </p:cNvSpPr>
          <p:nvPr>
            <p:ph idx="1"/>
          </p:nvPr>
        </p:nvSpPr>
        <p:spPr>
          <a:xfrm>
            <a:off x="1818640" y="1356360"/>
            <a:ext cx="9908378" cy="5344160"/>
          </a:xfrm>
        </p:spPr>
        <p:txBody>
          <a:bodyPr>
            <a:normAutofit fontScale="40000" lnSpcReduction="20000"/>
          </a:bodyPr>
          <a:lstStyle/>
          <a:p>
            <a:pPr marL="0" indent="0" algn="just">
              <a:lnSpc>
                <a:spcPct val="170000"/>
              </a:lnSpc>
              <a:buNone/>
            </a:pPr>
            <a:r>
              <a:rPr lang="en-US" dirty="0">
                <a:solidFill>
                  <a:srgbClr val="000000"/>
                </a:solidFill>
                <a:effectLst/>
                <a:latin typeface="Times New Roman" panose="02020603050405020304" pitchFamily="18" charset="0"/>
                <a:ea typeface="Times New Roman" panose="02020603050405020304" pitchFamily="18" charset="0"/>
              </a:rPr>
              <a:t>	</a:t>
            </a:r>
            <a:r>
              <a:rPr lang="en-US" sz="6000" dirty="0">
                <a:solidFill>
                  <a:srgbClr val="000000"/>
                </a:solidFill>
                <a:effectLst/>
                <a:latin typeface="Times New Roman" panose="02020603050405020304" pitchFamily="18" charset="0"/>
                <a:ea typeface="Times New Roman" panose="02020603050405020304" pitchFamily="18" charset="0"/>
              </a:rPr>
              <a:t>Over the last decade, different studies have been carried out to increase security. we  have made an project which notifies you when any guest or visitor steps at doormat. For that we use IR sensors that detects the human with their temperature</a:t>
            </a:r>
            <a:r>
              <a:rPr lang="en-US" sz="6000" dirty="0">
                <a:solidFill>
                  <a:srgbClr val="000000"/>
                </a:solidFill>
                <a:latin typeface="Times New Roman" panose="02020603050405020304" pitchFamily="18" charset="0"/>
                <a:ea typeface="Times New Roman" panose="02020603050405020304" pitchFamily="18" charset="0"/>
              </a:rPr>
              <a:t> and</a:t>
            </a:r>
            <a:r>
              <a:rPr lang="en-US" sz="6000" dirty="0">
                <a:solidFill>
                  <a:srgbClr val="000000"/>
                </a:solidFill>
                <a:effectLst/>
                <a:latin typeface="Times New Roman" panose="02020603050405020304" pitchFamily="18" charset="0"/>
                <a:ea typeface="Times New Roman" panose="02020603050405020304" pitchFamily="18" charset="0"/>
              </a:rPr>
              <a:t> sends a notification to the users mobile. So whenever any Visitors arrive there is no need of any doorbell ,the doormat can automatically detect visitor and notify on their behalf. It’s not only a doormat, either. It’s a weight touchy layer of smart foam that you can set under your doormat or practically anyplace in your home you need pressure-sensitive responses.</a:t>
            </a:r>
            <a:endParaRPr lang="en-IN" sz="6000" dirty="0">
              <a:effectLst/>
              <a:latin typeface="Times New Roman" panose="02020603050405020304" pitchFamily="18" charset="0"/>
              <a:ea typeface="Times New Roman" panose="02020603050405020304" pitchFamily="18" charset="0"/>
            </a:endParaRPr>
          </a:p>
          <a:p>
            <a:pPr marL="0" indent="0" algn="just">
              <a:lnSpc>
                <a:spcPct val="170000"/>
              </a:lnSpc>
              <a:buNone/>
            </a:pPr>
            <a:r>
              <a:rPr lang="en-US" sz="6000" dirty="0">
                <a:effectLst/>
                <a:latin typeface="Times New Roman" panose="02020603050405020304" pitchFamily="18" charset="0"/>
                <a:ea typeface="Times New Roman" panose="02020603050405020304" pitchFamily="18" charset="0"/>
              </a:rPr>
              <a:t> </a:t>
            </a:r>
            <a:endParaRPr lang="en-IN" sz="6000" dirty="0">
              <a:effectLst/>
              <a:latin typeface="Times New Roman" panose="02020603050405020304" pitchFamily="18" charset="0"/>
              <a:ea typeface="Times New Roman" panose="02020603050405020304" pitchFamily="18" charset="0"/>
            </a:endParaRPr>
          </a:p>
          <a:p>
            <a:pPr marL="0" indent="0" algn="just">
              <a:buNone/>
            </a:pPr>
            <a:endParaRPr lang="en-IN" dirty="0"/>
          </a:p>
        </p:txBody>
      </p:sp>
    </p:spTree>
    <p:extLst>
      <p:ext uri="{BB962C8B-B14F-4D97-AF65-F5344CB8AC3E}">
        <p14:creationId xmlns:p14="http://schemas.microsoft.com/office/powerpoint/2010/main" val="4130409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5671-92F0-3282-7C15-4DC054AC958A}"/>
              </a:ext>
            </a:extLst>
          </p:cNvPr>
          <p:cNvSpPr>
            <a:spLocks noGrp="1"/>
          </p:cNvSpPr>
          <p:nvPr>
            <p:ph type="title"/>
          </p:nvPr>
        </p:nvSpPr>
        <p:spPr>
          <a:xfrm>
            <a:off x="3037840" y="274320"/>
            <a:ext cx="7591424" cy="1290319"/>
          </a:xfrm>
        </p:spPr>
        <p:txBody>
          <a:bodyPr>
            <a:normAutofit/>
          </a:bodyPr>
          <a:lstStyle/>
          <a:p>
            <a:r>
              <a:rPr lang="en-US" sz="3600" dirty="0">
                <a:latin typeface="Times New Roman" panose="02020603050405020304" pitchFamily="18" charset="0"/>
                <a:cs typeface="Times New Roman" panose="02020603050405020304" pitchFamily="18" charset="0"/>
              </a:rPr>
              <a:t>PROBLEM STATEMENT</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B87356E-06F9-2580-9B59-34F0BD678576}"/>
              </a:ext>
            </a:extLst>
          </p:cNvPr>
          <p:cNvSpPr>
            <a:spLocks noGrp="1"/>
          </p:cNvSpPr>
          <p:nvPr>
            <p:ph idx="1"/>
          </p:nvPr>
        </p:nvSpPr>
        <p:spPr>
          <a:xfrm>
            <a:off x="1484310" y="1564639"/>
            <a:ext cx="10018713" cy="4277361"/>
          </a:xfrm>
        </p:spPr>
        <p:txBody>
          <a:bodyPr/>
          <a:lstStyle/>
          <a:p>
            <a:pPr marL="0" indent="0" algn="just">
              <a:lnSpc>
                <a:spcPct val="150000"/>
              </a:lnSpc>
              <a:buNone/>
            </a:pPr>
            <a:r>
              <a:rPr lang="en-US" dirty="0">
                <a:latin typeface="Times New Roman" panose="02020603050405020304" pitchFamily="18" charset="0"/>
                <a:cs typeface="Times New Roman" panose="02020603050405020304" pitchFamily="18" charset="0"/>
              </a:rPr>
              <a:t>	In today's fast-paced world, home security and convenience are paramount concerns for homeowners. Traditional doorbells and security systems may not provide the level of sophistication and integration required to enhance both security and hospitality. The challenge is to create an innovative and cost-effective solution that combines IoT technology with a welcome mat to intelligently detect and welcome visitors while ensuring the safety and convenience of homeowners.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5705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67EE6-0278-AF55-5051-F7FA70FD8116}"/>
              </a:ext>
            </a:extLst>
          </p:cNvPr>
          <p:cNvSpPr>
            <a:spLocks noGrp="1"/>
          </p:cNvSpPr>
          <p:nvPr>
            <p:ph type="title"/>
          </p:nvPr>
        </p:nvSpPr>
        <p:spPr>
          <a:xfrm>
            <a:off x="755444" y="350922"/>
            <a:ext cx="12230457" cy="1752599"/>
          </a:xfrm>
        </p:spPr>
        <p:txBody>
          <a:bodyPr>
            <a:normAutofit/>
          </a:bodyPr>
          <a:lstStyle/>
          <a:p>
            <a:r>
              <a:rPr lang="en-US" sz="3600" dirty="0">
                <a:solidFill>
                  <a:srgbClr val="FF0000"/>
                </a:solidFill>
                <a:latin typeface="Arial" panose="020B0604020202020204" pitchFamily="34" charset="0"/>
                <a:cs typeface="Arial" panose="020B0604020202020204" pitchFamily="34" charset="0"/>
              </a:rPr>
              <a:t> </a:t>
            </a:r>
            <a:endParaRPr lang="en-IN" sz="3600" dirty="0">
              <a:solidFill>
                <a:srgbClr val="FF0000"/>
              </a:solidFill>
              <a:latin typeface="Arial" panose="020B0604020202020204" pitchFamily="34" charset="0"/>
              <a:cs typeface="Arial" panose="020B0604020202020204" pitchFamily="34" charset="0"/>
            </a:endParaRPr>
          </a:p>
        </p:txBody>
      </p:sp>
      <p:sp>
        <p:nvSpPr>
          <p:cNvPr id="3" name="Text Placeholder 2">
            <a:extLst>
              <a:ext uri="{FF2B5EF4-FFF2-40B4-BE49-F238E27FC236}">
                <a16:creationId xmlns:a16="http://schemas.microsoft.com/office/drawing/2014/main" id="{7B679C80-2F2D-BCD8-D2F3-E35E76E5E5DB}"/>
              </a:ext>
            </a:extLst>
          </p:cNvPr>
          <p:cNvSpPr>
            <a:spLocks noGrp="1"/>
          </p:cNvSpPr>
          <p:nvPr>
            <p:ph type="body" idx="1"/>
          </p:nvPr>
        </p:nvSpPr>
        <p:spPr>
          <a:xfrm>
            <a:off x="4922678" y="742399"/>
            <a:ext cx="4607188" cy="576262"/>
          </a:xfrm>
        </p:spPr>
        <p:txBody>
          <a:bodyPr/>
          <a:lstStyle/>
          <a:p>
            <a:r>
              <a:rPr lang="en-US" sz="3600" dirty="0">
                <a:solidFill>
                  <a:schemeClr val="tx1"/>
                </a:solidFill>
                <a:latin typeface="Times New Roman" panose="02020603050405020304" pitchFamily="18" charset="0"/>
                <a:cs typeface="Times New Roman" panose="02020603050405020304" pitchFamily="18" charset="0"/>
              </a:rPr>
              <a:t>OBJECTIVE</a:t>
            </a:r>
            <a:endParaRPr lang="en-IN" sz="3600" dirty="0">
              <a:solidFill>
                <a:schemeClr val="tx1"/>
              </a:solidFill>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07425DD3-75B6-EF26-68C7-CD8BA722460A}"/>
              </a:ext>
            </a:extLst>
          </p:cNvPr>
          <p:cNvSpPr>
            <a:spLocks noGrp="1"/>
          </p:cNvSpPr>
          <p:nvPr>
            <p:ph sz="half" idx="2"/>
          </p:nvPr>
        </p:nvSpPr>
        <p:spPr>
          <a:xfrm>
            <a:off x="1865836" y="1890161"/>
            <a:ext cx="9570720" cy="3761740"/>
          </a:xfrm>
        </p:spPr>
        <p:txBody>
          <a:bodyPr>
            <a:normAutofit/>
          </a:bodyPr>
          <a:lstStyle/>
          <a:p>
            <a:pPr marL="0" indent="0" algn="just">
              <a:lnSpc>
                <a:spcPct val="150000"/>
              </a:lnSpc>
              <a:buNone/>
            </a:pPr>
            <a:r>
              <a:rPr lang="en-US" sz="2400" dirty="0">
                <a:solidFill>
                  <a:srgbClr val="000000"/>
                </a:solidFill>
                <a:latin typeface="Times New Roman" panose="02020603050405020304" pitchFamily="18" charset="0"/>
                <a:ea typeface="Times New Roman" panose="02020603050405020304" pitchFamily="18" charset="0"/>
              </a:rPr>
              <a:t>	</a:t>
            </a:r>
            <a:r>
              <a:rPr lang="en-US" sz="2400" dirty="0">
                <a:solidFill>
                  <a:srgbClr val="000000"/>
                </a:solidFill>
                <a:effectLst/>
                <a:latin typeface="Times New Roman" panose="02020603050405020304" pitchFamily="18" charset="0"/>
                <a:ea typeface="Times New Roman" panose="02020603050405020304" pitchFamily="18" charset="0"/>
              </a:rPr>
              <a:t>The main objective of this project is to Alert the user and protect them from being theft. By using our project, we can prevent the people from robbery and being injured. Proposed system helps in urgent situation condition, by alerting the user by sending a notification to the user.</a:t>
            </a:r>
            <a:endParaRPr lang="en-IN" sz="2400" dirty="0">
              <a:effectLst/>
              <a:latin typeface="Times New Roman" panose="02020603050405020304" pitchFamily="18" charset="0"/>
              <a:ea typeface="Times New Roman" panose="02020603050405020304" pitchFamily="18" charset="0"/>
            </a:endParaRPr>
          </a:p>
          <a:p>
            <a:pPr marL="0" indent="0" algn="just">
              <a:buNone/>
            </a:pP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9109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10BB3-B2FD-0DD1-9865-DF30BA6FE60C}"/>
              </a:ext>
            </a:extLst>
          </p:cNvPr>
          <p:cNvSpPr>
            <a:spLocks noGrp="1"/>
          </p:cNvSpPr>
          <p:nvPr>
            <p:ph type="title"/>
          </p:nvPr>
        </p:nvSpPr>
        <p:spPr>
          <a:xfrm>
            <a:off x="3753007" y="-50800"/>
            <a:ext cx="5252720" cy="929640"/>
          </a:xfrm>
        </p:spPr>
        <p:txBody>
          <a:bodyPr/>
          <a:lstStyle/>
          <a:p>
            <a:r>
              <a:rPr lang="en-US" dirty="0">
                <a:latin typeface="Times New Roman" panose="02020603050405020304" pitchFamily="18" charset="0"/>
                <a:cs typeface="Times New Roman" panose="02020603050405020304" pitchFamily="18" charset="0"/>
              </a:rPr>
              <a:t>BLOCK DIAGRAM</a:t>
            </a:r>
            <a:endParaRPr lang="en-IN"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450799BE-762B-557B-066A-257266C1A2F7}"/>
              </a:ext>
            </a:extLst>
          </p:cNvPr>
          <p:cNvSpPr/>
          <p:nvPr/>
        </p:nvSpPr>
        <p:spPr>
          <a:xfrm>
            <a:off x="1869440" y="3162867"/>
            <a:ext cx="2194560" cy="1002268"/>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77B55F8E-5C5E-A206-7597-781236FDF257}"/>
              </a:ext>
            </a:extLst>
          </p:cNvPr>
          <p:cNvSpPr txBox="1"/>
          <p:nvPr/>
        </p:nvSpPr>
        <p:spPr>
          <a:xfrm>
            <a:off x="1910080" y="3379709"/>
            <a:ext cx="2387600"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RELAY MODULE</a:t>
            </a:r>
            <a:endParaRPr lang="en-IN" sz="2000"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D5D413AC-9046-5F0A-E46E-DA3BE6F3E34D}"/>
              </a:ext>
            </a:extLst>
          </p:cNvPr>
          <p:cNvSpPr/>
          <p:nvPr/>
        </p:nvSpPr>
        <p:spPr>
          <a:xfrm>
            <a:off x="5114447" y="2346960"/>
            <a:ext cx="2529840" cy="364744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83A6BE77-8F4C-2C61-5E50-68DCBA506BA3}"/>
              </a:ext>
            </a:extLst>
          </p:cNvPr>
          <p:cNvSpPr txBox="1"/>
          <p:nvPr/>
        </p:nvSpPr>
        <p:spPr>
          <a:xfrm>
            <a:off x="5265903" y="3688082"/>
            <a:ext cx="2226927" cy="954107"/>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NODE  MCU</a:t>
            </a:r>
          </a:p>
          <a:p>
            <a:r>
              <a:rPr lang="en-US" sz="2800" dirty="0">
                <a:latin typeface="Times New Roman" panose="02020603050405020304" pitchFamily="18" charset="0"/>
                <a:cs typeface="Times New Roman" panose="02020603050405020304" pitchFamily="18" charset="0"/>
              </a:rPr>
              <a:t>   ESP8266</a:t>
            </a:r>
            <a:endParaRPr lang="en-IN" sz="2800" dirty="0">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6B45613D-896A-3964-AF74-95245EC151BB}"/>
              </a:ext>
            </a:extLst>
          </p:cNvPr>
          <p:cNvSpPr/>
          <p:nvPr/>
        </p:nvSpPr>
        <p:spPr>
          <a:xfrm>
            <a:off x="5191760" y="1259840"/>
            <a:ext cx="2621280" cy="64008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BBAED374-B2EF-F092-3EC4-57A4652DBAC9}"/>
              </a:ext>
            </a:extLst>
          </p:cNvPr>
          <p:cNvSpPr txBox="1"/>
          <p:nvPr/>
        </p:nvSpPr>
        <p:spPr>
          <a:xfrm>
            <a:off x="5403498" y="1405830"/>
            <a:ext cx="2240789"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POWER  SUPPLY</a:t>
            </a:r>
            <a:endParaRPr lang="en-IN" sz="2000" dirty="0">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D68E5FEF-9F61-87A1-5A30-3BF26F94758A}"/>
              </a:ext>
            </a:extLst>
          </p:cNvPr>
          <p:cNvSpPr/>
          <p:nvPr/>
        </p:nvSpPr>
        <p:spPr>
          <a:xfrm>
            <a:off x="9005727" y="2340308"/>
            <a:ext cx="1713073" cy="79248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IR</a:t>
            </a:r>
            <a:endParaRPr lang="en-IN" dirty="0"/>
          </a:p>
        </p:txBody>
      </p:sp>
      <p:sp>
        <p:nvSpPr>
          <p:cNvPr id="17" name="TextBox 16">
            <a:extLst>
              <a:ext uri="{FF2B5EF4-FFF2-40B4-BE49-F238E27FC236}">
                <a16:creationId xmlns:a16="http://schemas.microsoft.com/office/drawing/2014/main" id="{D84FB183-509A-C28D-241B-43C84CF99F07}"/>
              </a:ext>
            </a:extLst>
          </p:cNvPr>
          <p:cNvSpPr txBox="1"/>
          <p:nvPr/>
        </p:nvSpPr>
        <p:spPr>
          <a:xfrm>
            <a:off x="9051448" y="2492810"/>
            <a:ext cx="171307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IR SENSOR 1 </a:t>
            </a:r>
            <a:endParaRPr lang="en-IN" sz="2000" dirty="0">
              <a:latin typeface="Times New Roman" panose="02020603050405020304" pitchFamily="18" charset="0"/>
              <a:cs typeface="Times New Roman" panose="02020603050405020304" pitchFamily="18" charset="0"/>
            </a:endParaRPr>
          </a:p>
        </p:txBody>
      </p:sp>
      <p:sp>
        <p:nvSpPr>
          <p:cNvPr id="18" name="Rectangle 17">
            <a:extLst>
              <a:ext uri="{FF2B5EF4-FFF2-40B4-BE49-F238E27FC236}">
                <a16:creationId xmlns:a16="http://schemas.microsoft.com/office/drawing/2014/main" id="{4A92D452-A462-7764-4CBA-0D0F15649EC2}"/>
              </a:ext>
            </a:extLst>
          </p:cNvPr>
          <p:cNvSpPr/>
          <p:nvPr/>
        </p:nvSpPr>
        <p:spPr>
          <a:xfrm>
            <a:off x="9124624" y="4143650"/>
            <a:ext cx="1696720" cy="772625"/>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EF29A271-676D-0D49-F5DF-5FD25F0D6259}"/>
              </a:ext>
            </a:extLst>
          </p:cNvPr>
          <p:cNvSpPr txBox="1"/>
          <p:nvPr/>
        </p:nvSpPr>
        <p:spPr>
          <a:xfrm>
            <a:off x="9124624" y="4329908"/>
            <a:ext cx="1696720"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IR SENSOR 2</a:t>
            </a:r>
            <a:endParaRPr lang="en-IN" sz="2000" dirty="0">
              <a:latin typeface="Times New Roman" panose="02020603050405020304" pitchFamily="18" charset="0"/>
              <a:cs typeface="Times New Roman" panose="02020603050405020304" pitchFamily="18" charset="0"/>
            </a:endParaRPr>
          </a:p>
        </p:txBody>
      </p:sp>
      <p:cxnSp>
        <p:nvCxnSpPr>
          <p:cNvPr id="21" name="Straight Arrow Connector 20">
            <a:extLst>
              <a:ext uri="{FF2B5EF4-FFF2-40B4-BE49-F238E27FC236}">
                <a16:creationId xmlns:a16="http://schemas.microsoft.com/office/drawing/2014/main" id="{ADCBCFF6-CA65-6EA1-8701-A8EBCAE10894}"/>
              </a:ext>
            </a:extLst>
          </p:cNvPr>
          <p:cNvCxnSpPr>
            <a:cxnSpLocks/>
          </p:cNvCxnSpPr>
          <p:nvPr/>
        </p:nvCxnSpPr>
        <p:spPr>
          <a:xfrm>
            <a:off x="4064000" y="3664001"/>
            <a:ext cx="995680" cy="2407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58C3D9D-343C-A34F-7444-ECBCEC4662B3}"/>
              </a:ext>
            </a:extLst>
          </p:cNvPr>
          <p:cNvCxnSpPr>
            <a:cxnSpLocks/>
            <a:stCxn id="14" idx="2"/>
          </p:cNvCxnSpPr>
          <p:nvPr/>
        </p:nvCxnSpPr>
        <p:spPr>
          <a:xfrm>
            <a:off x="6502400" y="1899920"/>
            <a:ext cx="0" cy="4359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8AFC559-E12F-03A7-38C9-4E4DB60DF9E6}"/>
              </a:ext>
            </a:extLst>
          </p:cNvPr>
          <p:cNvCxnSpPr>
            <a:cxnSpLocks/>
            <a:endCxn id="16" idx="1"/>
          </p:cNvCxnSpPr>
          <p:nvPr/>
        </p:nvCxnSpPr>
        <p:spPr>
          <a:xfrm>
            <a:off x="7644287" y="2736548"/>
            <a:ext cx="136144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E00A4C0-3708-F77A-B791-B14A6B0656B2}"/>
              </a:ext>
            </a:extLst>
          </p:cNvPr>
          <p:cNvCxnSpPr>
            <a:cxnSpLocks/>
            <a:endCxn id="19" idx="1"/>
          </p:cNvCxnSpPr>
          <p:nvPr/>
        </p:nvCxnSpPr>
        <p:spPr>
          <a:xfrm>
            <a:off x="7644287" y="4529962"/>
            <a:ext cx="1480337"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7066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DDE49-1286-FC47-4FC8-E427B64995E5}"/>
              </a:ext>
            </a:extLst>
          </p:cNvPr>
          <p:cNvSpPr>
            <a:spLocks noGrp="1"/>
          </p:cNvSpPr>
          <p:nvPr>
            <p:ph type="title"/>
          </p:nvPr>
        </p:nvSpPr>
        <p:spPr>
          <a:xfrm>
            <a:off x="4373989" y="375919"/>
            <a:ext cx="4622537" cy="843281"/>
          </a:xfrm>
        </p:spPr>
        <p:txBody>
          <a:bodyPr>
            <a:normAutofit/>
          </a:bodyPr>
          <a:lstStyle/>
          <a:p>
            <a:pPr algn="just"/>
            <a:r>
              <a:rPr lang="en-US" sz="3600" dirty="0">
                <a:latin typeface="Times New Roman" panose="02020603050405020304" pitchFamily="18" charset="0"/>
                <a:cs typeface="Times New Roman" panose="02020603050405020304" pitchFamily="18" charset="0"/>
              </a:rPr>
              <a:t>EXISTING SYSTEM</a:t>
            </a:r>
            <a:endParaRPr lang="en-IN"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B1B64E77-B014-A832-5898-2A674906BBE7}"/>
              </a:ext>
            </a:extLst>
          </p:cNvPr>
          <p:cNvSpPr>
            <a:spLocks noGrp="1"/>
          </p:cNvSpPr>
          <p:nvPr>
            <p:ph sz="half" idx="2"/>
          </p:nvPr>
        </p:nvSpPr>
        <p:spPr>
          <a:xfrm>
            <a:off x="1687511" y="1615440"/>
            <a:ext cx="10504489" cy="5049519"/>
          </a:xfrm>
        </p:spPr>
        <p:txBody>
          <a:bodyPr/>
          <a:lstStyle/>
          <a:p>
            <a:pPr marL="0" indent="0" algn="just">
              <a:lnSpc>
                <a:spcPct val="150000"/>
              </a:lnSpc>
              <a:buNone/>
            </a:pPr>
            <a:r>
              <a:rPr lang="en-US" sz="2400" dirty="0">
                <a:latin typeface="Times New Roman" panose="02020603050405020304" pitchFamily="18" charset="0"/>
                <a:cs typeface="Times New Roman" panose="02020603050405020304" pitchFamily="18" charset="0"/>
              </a:rPr>
              <a:t>	The existing system has many methods to detect the theft activities ,</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 before there was a system for this it will only buzzer when someone steps on the smart doormat. But it cannot able to identify whether it was a human or  animal steps on </a:t>
            </a:r>
            <a:r>
              <a:rPr lang="en-US" sz="24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it.In</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this application it will only alert the user by using the buzzer. </a:t>
            </a:r>
            <a:r>
              <a:rPr lang="en-US" sz="24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Nowdays</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people goes to work in early and returns in late night they cannot able to in house all the time .so we have developed this </a:t>
            </a:r>
            <a:r>
              <a:rPr lang="en-US" sz="24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Iot</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based smart doormat.</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570091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13FD6-472A-7A14-83DF-E4218FEEF05E}"/>
              </a:ext>
            </a:extLst>
          </p:cNvPr>
          <p:cNvSpPr>
            <a:spLocks noGrp="1"/>
          </p:cNvSpPr>
          <p:nvPr>
            <p:ph type="title"/>
          </p:nvPr>
        </p:nvSpPr>
        <p:spPr>
          <a:xfrm>
            <a:off x="3058160" y="670243"/>
            <a:ext cx="7426960" cy="1203960"/>
          </a:xfrm>
        </p:spPr>
        <p:txBody>
          <a:bodyPr>
            <a:normAutofit/>
          </a:bodyPr>
          <a:lstStyle/>
          <a:p>
            <a:r>
              <a:rPr lang="en-US" sz="3600" dirty="0">
                <a:latin typeface="Times New Roman" panose="02020603050405020304" pitchFamily="18" charset="0"/>
                <a:cs typeface="Times New Roman" panose="02020603050405020304" pitchFamily="18" charset="0"/>
              </a:rPr>
              <a:t>PROPOSED SYSTEM</a:t>
            </a:r>
            <a:endParaRPr lang="en-IN" sz="3600"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a16="http://schemas.microsoft.com/office/drawing/2014/main" id="{DE3F7CD3-E333-2617-43D9-F7737A5475AB}"/>
              </a:ext>
            </a:extLst>
          </p:cNvPr>
          <p:cNvPicPr>
            <a:picLocks noGrp="1" noChangeAspect="1"/>
          </p:cNvPicPr>
          <p:nvPr>
            <p:ph sz="half" idx="2"/>
          </p:nvPr>
        </p:nvPicPr>
        <p:blipFill rotWithShape="1">
          <a:blip r:embed="rId2"/>
          <a:srcRect l="11751" t="53212" r="13545" b="28116"/>
          <a:stretch/>
        </p:blipFill>
        <p:spPr>
          <a:xfrm>
            <a:off x="2407920" y="2613660"/>
            <a:ext cx="9011920" cy="1673860"/>
          </a:xfrm>
        </p:spPr>
      </p:pic>
    </p:spTree>
    <p:extLst>
      <p:ext uri="{BB962C8B-B14F-4D97-AF65-F5344CB8AC3E}">
        <p14:creationId xmlns:p14="http://schemas.microsoft.com/office/powerpoint/2010/main" val="3348730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44DB5-9E8D-9AF1-A312-A6907D45BF71}"/>
              </a:ext>
            </a:extLst>
          </p:cNvPr>
          <p:cNvSpPr>
            <a:spLocks noGrp="1"/>
          </p:cNvSpPr>
          <p:nvPr>
            <p:ph type="title"/>
          </p:nvPr>
        </p:nvSpPr>
        <p:spPr>
          <a:xfrm>
            <a:off x="1086643" y="391161"/>
            <a:ext cx="10018713" cy="1092200"/>
          </a:xfrm>
        </p:spPr>
        <p:txBody>
          <a:bodyPr>
            <a:normAutofit/>
          </a:bodyPr>
          <a:lstStyle/>
          <a:p>
            <a:r>
              <a:rPr lang="en-US" sz="3600" dirty="0">
                <a:latin typeface="Times New Roman" panose="02020603050405020304" pitchFamily="18" charset="0"/>
                <a:cs typeface="Times New Roman" panose="02020603050405020304" pitchFamily="18" charset="0"/>
              </a:rPr>
              <a:t>COMPONENTS</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8F1F46B-FA6D-0FBF-6A88-FBEC04FC2BE5}"/>
              </a:ext>
            </a:extLst>
          </p:cNvPr>
          <p:cNvSpPr>
            <a:spLocks noGrp="1"/>
          </p:cNvSpPr>
          <p:nvPr>
            <p:ph idx="1"/>
          </p:nvPr>
        </p:nvSpPr>
        <p:spPr>
          <a:xfrm>
            <a:off x="2612070" y="1148080"/>
            <a:ext cx="10018713" cy="4998719"/>
          </a:xfrm>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NODE MCU(ESP 8266)</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IR SENSOR</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RELAY UNIT</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BC 547</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RESISTORS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POWER SUPPLY</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53074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678</TotalTime>
  <Words>748</Words>
  <Application>Microsoft Office PowerPoint</Application>
  <PresentationFormat>Widescreen</PresentationFormat>
  <Paragraphs>50</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Corbel</vt:lpstr>
      <vt:lpstr>Times New Roman</vt:lpstr>
      <vt:lpstr>Wingdings</vt:lpstr>
      <vt:lpstr>Parallax</vt:lpstr>
      <vt:lpstr>IOT BASED VISITOR SENSING DOOR WELCOME MAT</vt:lpstr>
      <vt:lpstr>LIST OF CONTENTS</vt:lpstr>
      <vt:lpstr>INTRODUCTION</vt:lpstr>
      <vt:lpstr>PROBLEM STATEMENT</vt:lpstr>
      <vt:lpstr> </vt:lpstr>
      <vt:lpstr>BLOCK DIAGRAM</vt:lpstr>
      <vt:lpstr>EXISTING SYSTEM</vt:lpstr>
      <vt:lpstr>PROPOSED SYSTEM</vt:lpstr>
      <vt:lpstr>COMPONENTS</vt:lpstr>
      <vt:lpstr>WORKING PRINCIPLE</vt:lpstr>
      <vt:lpstr>PowerPoint Presentation</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ELECTRONICS AND COMMUNICATION ENGINEERING</dc:title>
  <dc:creator>madhumithasri1101@gmail.com</dc:creator>
  <cp:lastModifiedBy>sanchanasri@hotmail.com</cp:lastModifiedBy>
  <cp:revision>37</cp:revision>
  <dcterms:created xsi:type="dcterms:W3CDTF">2022-09-05T12:44:06Z</dcterms:created>
  <dcterms:modified xsi:type="dcterms:W3CDTF">2024-04-24T12:40:53Z</dcterms:modified>
</cp:coreProperties>
</file>

<file path=docProps/thumbnail.jpeg>
</file>